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3"/>
  </p:notesMasterIdLst>
  <p:sldIdLst>
    <p:sldId id="257" r:id="rId2"/>
    <p:sldId id="325" r:id="rId3"/>
    <p:sldId id="326" r:id="rId4"/>
    <p:sldId id="265" r:id="rId5"/>
    <p:sldId id="298" r:id="rId6"/>
    <p:sldId id="266" r:id="rId7"/>
    <p:sldId id="263" r:id="rId8"/>
    <p:sldId id="300" r:id="rId9"/>
    <p:sldId id="280" r:id="rId10"/>
    <p:sldId id="309" r:id="rId11"/>
    <p:sldId id="308" r:id="rId12"/>
    <p:sldId id="288" r:id="rId13"/>
    <p:sldId id="293" r:id="rId14"/>
    <p:sldId id="310" r:id="rId15"/>
    <p:sldId id="291" r:id="rId16"/>
    <p:sldId id="290" r:id="rId17"/>
    <p:sldId id="312" r:id="rId18"/>
    <p:sldId id="305" r:id="rId19"/>
    <p:sldId id="292" r:id="rId20"/>
    <p:sldId id="311" r:id="rId21"/>
    <p:sldId id="281" r:id="rId22"/>
    <p:sldId id="317" r:id="rId23"/>
    <p:sldId id="316" r:id="rId24"/>
    <p:sldId id="315" r:id="rId25"/>
    <p:sldId id="324" r:id="rId26"/>
    <p:sldId id="314" r:id="rId27"/>
    <p:sldId id="318" r:id="rId28"/>
    <p:sldId id="319" r:id="rId29"/>
    <p:sldId id="320" r:id="rId30"/>
    <p:sldId id="321" r:id="rId31"/>
    <p:sldId id="322" r:id="rId32"/>
  </p:sldIdLst>
  <p:sldSz cx="9144000" cy="6858000" type="screen4x3"/>
  <p:notesSz cx="6858000" cy="9144000"/>
  <p:defaultTextStyle>
    <a:defPPr>
      <a:defRPr lang="sl-S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0FF06C-2581-4F2C-8AF1-BD71F047C34C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sl-SI" noProof="0"/>
          </a:p>
        </p:txBody>
      </p:sp>
      <p:sp>
        <p:nvSpPr>
          <p:cNvPr id="5" name="Ograda opomb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 noProof="0" smtClean="0"/>
              <a:t>Uredite sloge besedila matrice</a:t>
            </a:r>
          </a:p>
          <a:p>
            <a:pPr lvl="1"/>
            <a:r>
              <a:rPr lang="sl-SI" noProof="0" smtClean="0"/>
              <a:t>Druga raven</a:t>
            </a:r>
          </a:p>
          <a:p>
            <a:pPr lvl="2"/>
            <a:r>
              <a:rPr lang="sl-SI" noProof="0" smtClean="0"/>
              <a:t>Tretja raven</a:t>
            </a:r>
          </a:p>
          <a:p>
            <a:pPr lvl="3"/>
            <a:r>
              <a:rPr lang="sl-SI" noProof="0" smtClean="0"/>
              <a:t>Četrta raven</a:t>
            </a:r>
          </a:p>
          <a:p>
            <a:pPr lvl="4"/>
            <a:r>
              <a:rPr lang="sl-SI" noProof="0" smtClean="0"/>
              <a:t>Peta raven</a:t>
            </a:r>
            <a:endParaRPr lang="sl-SI" noProof="0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9081FC-DB07-4F7B-A493-1DEFA875810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786614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grada stranske slik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Ograda opomb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sl-SI" smtClean="0"/>
          </a:p>
        </p:txBody>
      </p:sp>
      <p:sp>
        <p:nvSpPr>
          <p:cNvPr id="34820" name="Ograda številke diapozitiva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D3F98D09-A7F8-4100-87B7-28933CFF87AB}" type="slidenum">
              <a:rPr lang="sl-SI" smtClean="0">
                <a:latin typeface="Calibri" pitchFamily="34" charset="0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26</a:t>
            </a:fld>
            <a:endParaRPr lang="sl-SI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stranske slik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Ograd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69081FC-DB07-4F7B-A493-1DEFA875810B}" type="slidenum">
              <a:rPr lang="sl-SI" smtClean="0"/>
              <a:pPr>
                <a:defRPr/>
              </a:pPr>
              <a:t>31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73049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9F6132-DE86-4DC8-94DD-F47C34CAD9B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A0A653-3111-4DC1-BCD1-F1A2C21C1DB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309916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237B33-7073-4270-8284-8DD04624FB6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5A7483-0BB1-4D5C-9A92-1540A7E63F2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288930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93792B-A513-4EDB-8B14-330FA8CF7550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C3EDB-9B0F-4B69-A294-0268457A2937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32263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3D5202-1A39-4D19-9969-F7BBDB1568D3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C94BBB-C1AA-4847-BE34-6B32964F526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3483154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72C45-EE9E-4AE8-BCF2-437784C28844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51473-DDC4-4C51-8410-8F53F4D76875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3681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95259-D6B4-4439-839A-8A6D84231DD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666977-85E1-4A95-AD0D-2960FF99C114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87344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CCE98D-4BB1-4721-BB4F-0521E687251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8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9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F91785-AEB8-41E6-8158-B23A5CEFE791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98130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974568-8ECB-4A81-9C33-6186D8E4B0A1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4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5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9E065-08FA-4074-A3CE-16C77C5CDC8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410944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1D8D1-7023-43AA-B7F5-864B681CD72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3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4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4F08CF-0629-4A28-8164-F4CC1A135CFB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637696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B9167-2A83-4984-BABC-D51F365F9EFB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76E529-4B1E-4ED8-9AB5-E16A52113E56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127659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6B2CF-F835-4D3C-8D4D-F0017A1C7520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6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7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C9B76-7D69-4FCB-9D62-A636A7183AD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6028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Ograda naslova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 naslova matrice</a:t>
            </a:r>
          </a:p>
        </p:txBody>
      </p:sp>
      <p:sp>
        <p:nvSpPr>
          <p:cNvPr id="1027" name="Ograda besedila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79EF4EA-6482-40A0-9583-6C4316EC2392}" type="datetimeFigureOut">
              <a:rPr lang="sl-SI"/>
              <a:pPr>
                <a:defRPr/>
              </a:pPr>
              <a:t>21.11.2011</a:t>
            </a:fld>
            <a:endParaRPr lang="sl-SI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sl-SI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2FE2098-3D0B-4CF2-8025-458EEB852310}" type="slidenum">
              <a:rPr lang="sl-SI"/>
              <a:pPr>
                <a:defRPr/>
              </a:pPr>
              <a:t>‹#›</a:t>
            </a:fld>
            <a:endParaRPr 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hyperlink" Target="http://www.youtube.com/watch?v=0d3oXHAnuIE" TargetMode="Externa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Naslov 4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2522538"/>
          </a:xfrm>
        </p:spPr>
        <p:txBody>
          <a:bodyPr/>
          <a:lstStyle/>
          <a:p>
            <a:pPr eaLnBrk="1" hangingPunct="1"/>
            <a:r>
              <a:rPr lang="en-GB" b="1" smtClean="0"/>
              <a:t>Ecphrastic poetry &amp; the development of professional literacy in </a:t>
            </a:r>
            <a:r>
              <a:rPr lang="sl-SI" b="1" smtClean="0"/>
              <a:t>computing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What concept does this image evoke?</a:t>
            </a:r>
            <a:endParaRPr lang="en-GB" b="1" dirty="0"/>
          </a:p>
        </p:txBody>
      </p:sp>
      <p:sp>
        <p:nvSpPr>
          <p:cNvPr id="7" name="PoljeZBesedilom 6"/>
          <p:cNvSpPr txBox="1"/>
          <p:nvPr/>
        </p:nvSpPr>
        <p:spPr>
          <a:xfrm>
            <a:off x="3708400" y="6580188"/>
            <a:ext cx="544353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http://inhabitat.com/nyc/wp-content/blogs.dir/2/files/2011/11/pcb-creations8-537x402.jpg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14028" y="1137429"/>
            <a:ext cx="7115944" cy="531916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Computer CHIPs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A</a:t>
            </a:r>
            <a:r>
              <a:rPr lang="en-GB" b="1" smtClean="0"/>
              <a:t>crostic</a:t>
            </a:r>
            <a:r>
              <a:rPr lang="sl-SI" b="1" smtClean="0"/>
              <a:t> poem</a:t>
            </a:r>
            <a:endParaRPr lang="en-GB" b="1" smtClean="0"/>
          </a:p>
        </p:txBody>
      </p:sp>
      <p:sp>
        <p:nvSpPr>
          <p:cNvPr id="13315" name="Ograda vsebine 2"/>
          <p:cNvSpPr>
            <a:spLocks noGrp="1"/>
          </p:cNvSpPr>
          <p:nvPr>
            <p:ph idx="1"/>
          </p:nvPr>
        </p:nvSpPr>
        <p:spPr>
          <a:xfrm>
            <a:off x="250825" y="1600200"/>
            <a:ext cx="8785225" cy="4525963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sz="3600" b="1" smtClean="0"/>
          </a:p>
          <a:p>
            <a:pPr marL="0" indent="0" eaLnBrk="1" hangingPunct="1">
              <a:buFont typeface="Arial" charset="0"/>
              <a:buNone/>
            </a:pPr>
            <a:endParaRPr lang="en-GB" sz="1800" b="1" smtClean="0"/>
          </a:p>
          <a:p>
            <a:pPr marL="0" indent="0" eaLnBrk="1" hangingPunct="1">
              <a:buFont typeface="Arial" charset="0"/>
              <a:buNone/>
            </a:pPr>
            <a:r>
              <a:rPr lang="sl-SI" sz="4000" b="1" smtClean="0">
                <a:solidFill>
                  <a:srgbClr val="FF0000"/>
                </a:solidFill>
              </a:rPr>
              <a:t>C</a:t>
            </a:r>
            <a:r>
              <a:rPr lang="sl-SI" sz="3600" b="1" smtClean="0">
                <a:solidFill>
                  <a:schemeClr val="accent1"/>
                </a:solidFill>
              </a:rPr>
              <a:t>ost of production is low</a:t>
            </a:r>
            <a:r>
              <a:rPr lang="en-GB" sz="3600" b="1" smtClean="0">
                <a:solidFill>
                  <a:schemeClr val="accent1"/>
                </a:solidFill>
              </a:rPr>
              <a:t/>
            </a:r>
            <a:br>
              <a:rPr lang="en-GB" sz="3600" b="1" smtClean="0">
                <a:solidFill>
                  <a:schemeClr val="accent1"/>
                </a:solidFill>
              </a:rPr>
            </a:br>
            <a:r>
              <a:rPr lang="sl-SI" sz="4000" b="1" smtClean="0">
                <a:solidFill>
                  <a:srgbClr val="FF0000"/>
                </a:solidFill>
              </a:rPr>
              <a:t>H</a:t>
            </a:r>
            <a:r>
              <a:rPr lang="sl-SI" sz="3600" b="1" smtClean="0">
                <a:solidFill>
                  <a:schemeClr val="accent1"/>
                </a:solidFill>
              </a:rPr>
              <a:t>ybrids combine chips with other devices</a:t>
            </a:r>
            <a:endParaRPr lang="en-GB" sz="3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4000" b="1" smtClean="0">
                <a:solidFill>
                  <a:srgbClr val="FF0000"/>
                </a:solidFill>
              </a:rPr>
              <a:t>I</a:t>
            </a:r>
            <a:r>
              <a:rPr lang="sl-SI" sz="3600" b="1" smtClean="0">
                <a:solidFill>
                  <a:schemeClr val="accent1"/>
                </a:solidFill>
              </a:rPr>
              <a:t>ntegrated circuit is another name</a:t>
            </a:r>
            <a:endParaRPr lang="en-GB" sz="36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4000" b="1" smtClean="0">
                <a:solidFill>
                  <a:srgbClr val="FF0000"/>
                </a:solidFill>
              </a:rPr>
              <a:t>P</a:t>
            </a:r>
            <a:r>
              <a:rPr lang="sl-SI" sz="3600" b="1" smtClean="0">
                <a:solidFill>
                  <a:schemeClr val="accent1"/>
                </a:solidFill>
              </a:rPr>
              <a:t>erformance is high</a:t>
            </a:r>
            <a:r>
              <a:rPr lang="en-GB" sz="3600" smtClean="0">
                <a:solidFill>
                  <a:schemeClr val="accent1"/>
                </a:solidFill>
              </a:rPr>
              <a:t/>
            </a:r>
            <a:br>
              <a:rPr lang="en-GB" sz="3600" smtClean="0">
                <a:solidFill>
                  <a:schemeClr val="accent1"/>
                </a:solidFill>
              </a:rPr>
            </a:br>
            <a:r>
              <a:rPr lang="en-GB" sz="3600" smtClean="0"/>
              <a:t/>
            </a:r>
            <a:br>
              <a:rPr lang="en-GB" sz="3600" smtClean="0"/>
            </a:br>
            <a:endParaRPr lang="en-GB" sz="3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1619250" y="6580188"/>
            <a:ext cx="7532688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http://1.</a:t>
            </a:r>
            <a:r>
              <a:rPr lang="sl-SI" sz="1050" dirty="0" err="1">
                <a:latin typeface="+mn-lt"/>
              </a:rPr>
              <a:t>bp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blogspot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com</a:t>
            </a:r>
            <a:r>
              <a:rPr lang="sl-SI" sz="1050" dirty="0">
                <a:latin typeface="+mn-lt"/>
              </a:rPr>
              <a:t>/-UgoFRESEFQ0/Tmgx3I4wrCI/</a:t>
            </a:r>
            <a:r>
              <a:rPr lang="sl-SI" sz="1050" dirty="0" err="1">
                <a:latin typeface="+mn-lt"/>
              </a:rPr>
              <a:t>AAAAAAAAAno</a:t>
            </a:r>
            <a:r>
              <a:rPr lang="sl-SI" sz="1050" dirty="0">
                <a:latin typeface="+mn-lt"/>
              </a:rPr>
              <a:t>/Z0foTy3ezxI/s1600/</a:t>
            </a:r>
            <a:r>
              <a:rPr lang="sl-SI" sz="1050" dirty="0" err="1">
                <a:latin typeface="+mn-lt"/>
              </a:rPr>
              <a:t>Losing</a:t>
            </a:r>
            <a:r>
              <a:rPr lang="sl-SI" sz="1050" dirty="0">
                <a:latin typeface="+mn-lt"/>
              </a:rPr>
              <a:t>-</a:t>
            </a:r>
            <a:r>
              <a:rPr lang="sl-SI" sz="1050" dirty="0" err="1">
                <a:latin typeface="+mn-lt"/>
              </a:rPr>
              <a:t>Color</a:t>
            </a:r>
            <a:r>
              <a:rPr lang="sl-SI" sz="1050" dirty="0">
                <a:latin typeface="+mn-lt"/>
              </a:rPr>
              <a:t>%252C-</a:t>
            </a:r>
            <a:r>
              <a:rPr lang="sl-SI" sz="1050" dirty="0" err="1">
                <a:latin typeface="+mn-lt"/>
              </a:rPr>
              <a:t>Painting</a:t>
            </a:r>
            <a:r>
              <a:rPr lang="sl-SI" sz="1050" dirty="0">
                <a:latin typeface="+mn-lt"/>
              </a:rPr>
              <a:t>-6-%</a:t>
            </a:r>
            <a:r>
              <a:rPr lang="sl-SI" sz="1050" dirty="0" err="1">
                <a:latin typeface="+mn-lt"/>
              </a:rPr>
              <a:t>2528b.gif</a:t>
            </a:r>
            <a:endParaRPr lang="sl-SI" sz="1050" dirty="0">
              <a:latin typeface="+mn-lt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11760" y="1268758"/>
            <a:ext cx="4320480" cy="5243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Computer technology is resource-intensive (power, ink etc.)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L</a:t>
            </a:r>
            <a:r>
              <a:rPr lang="en-GB" b="1" smtClean="0"/>
              <a:t>imerick poem</a:t>
            </a:r>
          </a:p>
        </p:txBody>
      </p:sp>
      <p:sp>
        <p:nvSpPr>
          <p:cNvPr id="16387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sl-SI" sz="3600" b="1" smtClean="0">
              <a:solidFill>
                <a:schemeClr val="accent1"/>
              </a:solidFill>
            </a:endParaRP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My printer will drive me to drink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I’m always refilling its ink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it empties my purse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to make matters worse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600" b="1" smtClean="0">
                <a:solidFill>
                  <a:schemeClr val="accent1"/>
                </a:solidFill>
              </a:rPr>
              <a:t>it’s usually on the blink!</a:t>
            </a:r>
          </a:p>
          <a:p>
            <a:pPr marL="0" indent="0" algn="ctr" eaLnBrk="1" hangingPunct="1">
              <a:buFont typeface="Arial" charset="0"/>
              <a:buNone/>
            </a:pPr>
            <a:endParaRPr lang="en-US" sz="3600" b="1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http://kingpoetry.com/limcomputer.htm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4" name="PoljeZBesedilom 3"/>
          <p:cNvSpPr txBox="1"/>
          <p:nvPr/>
        </p:nvSpPr>
        <p:spPr>
          <a:xfrm>
            <a:off x="1979613" y="6580188"/>
            <a:ext cx="71723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http://lh6.</a:t>
            </a:r>
            <a:r>
              <a:rPr lang="sl-SI" sz="1050" dirty="0" err="1">
                <a:latin typeface="+mn-lt"/>
              </a:rPr>
              <a:t>ggpht</a:t>
            </a:r>
            <a:r>
              <a:rPr lang="sl-SI" sz="1050" dirty="0">
                <a:latin typeface="+mn-lt"/>
              </a:rPr>
              <a:t>.</a:t>
            </a:r>
            <a:r>
              <a:rPr lang="sl-SI" sz="1050" dirty="0" err="1">
                <a:latin typeface="+mn-lt"/>
              </a:rPr>
              <a:t>com</a:t>
            </a:r>
            <a:r>
              <a:rPr lang="sl-SI" sz="1050" dirty="0">
                <a:latin typeface="+mn-lt"/>
              </a:rPr>
              <a:t>/-3dA6r8JYyV8/Tfi4Jby80sI/AAAAAAAAACY/hnIPnyU0PcU/</a:t>
            </a:r>
            <a:r>
              <a:rPr lang="sl-SI" sz="1050" dirty="0" err="1">
                <a:latin typeface="+mn-lt"/>
              </a:rPr>
              <a:t>Redeemer</a:t>
            </a:r>
            <a:r>
              <a:rPr lang="sl-SI" sz="1050" dirty="0">
                <a:latin typeface="+mn-lt"/>
              </a:rPr>
              <a:t>_</a:t>
            </a:r>
            <a:r>
              <a:rPr lang="sl-SI" sz="1050" dirty="0" err="1">
                <a:latin typeface="+mn-lt"/>
              </a:rPr>
              <a:t>Pres</a:t>
            </a:r>
            <a:r>
              <a:rPr lang="sl-SI" sz="1050" dirty="0">
                <a:latin typeface="+mn-lt"/>
              </a:rPr>
              <a:t>-</a:t>
            </a:r>
            <a:r>
              <a:rPr lang="sl-SI" sz="1050" dirty="0" err="1">
                <a:latin typeface="+mn-lt"/>
              </a:rPr>
              <a:t>Help</a:t>
            </a:r>
            <a:r>
              <a:rPr lang="sl-SI" sz="1050" dirty="0">
                <a:latin typeface="+mn-lt"/>
              </a:rPr>
              <a:t>%</a:t>
            </a:r>
            <a:r>
              <a:rPr lang="sl-SI" sz="1050" dirty="0" err="1">
                <a:latin typeface="+mn-lt"/>
              </a:rPr>
              <a:t>252520Painting.jpg</a:t>
            </a:r>
            <a:endParaRPr lang="sl-SI" sz="1050" dirty="0">
              <a:latin typeface="+mn-lt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957843" y="1251965"/>
            <a:ext cx="5228314" cy="52109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Computer Helpdesk Support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F</a:t>
            </a:r>
            <a:r>
              <a:rPr lang="en-GB" b="1" smtClean="0"/>
              <a:t>ree </a:t>
            </a:r>
            <a:r>
              <a:rPr lang="sl-SI" b="1" smtClean="0"/>
              <a:t>V</a:t>
            </a:r>
            <a:r>
              <a:rPr lang="en-GB" b="1" smtClean="0"/>
              <a:t>erse poem</a:t>
            </a:r>
            <a:endParaRPr lang="en-GB" smtClean="0"/>
          </a:p>
        </p:txBody>
      </p:sp>
      <p:sp>
        <p:nvSpPr>
          <p:cNvPr id="19459" name="Ograda vsebine 2"/>
          <p:cNvSpPr>
            <a:spLocks noGrp="1"/>
          </p:cNvSpPr>
          <p:nvPr>
            <p:ph idx="1"/>
          </p:nvPr>
        </p:nvSpPr>
        <p:spPr>
          <a:xfrm>
            <a:off x="107950" y="1600200"/>
            <a:ext cx="9036050" cy="4852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If a packet hits a pocket on a socket on a port,</a:t>
            </a: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a</a:t>
            </a:r>
            <a:r>
              <a:rPr lang="en-US" sz="2800" b="1" smtClean="0">
                <a:solidFill>
                  <a:schemeClr val="accent1"/>
                </a:solidFill>
              </a:rPr>
              <a:t>nd the bus is interrupted as a very last resort,</a:t>
            </a: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a</a:t>
            </a:r>
            <a:r>
              <a:rPr lang="en-US" sz="2800" b="1" smtClean="0">
                <a:solidFill>
                  <a:schemeClr val="accent1"/>
                </a:solidFill>
              </a:rPr>
              <a:t>nd the address of the memory makes your floppy disk abort, </a:t>
            </a:r>
            <a:r>
              <a:rPr lang="sl-SI" sz="2800" b="1" smtClean="0">
                <a:solidFill>
                  <a:schemeClr val="accent1"/>
                </a:solidFill>
              </a:rPr>
              <a:t>t</a:t>
            </a:r>
            <a:r>
              <a:rPr lang="en-US" sz="2800" b="1" smtClean="0">
                <a:solidFill>
                  <a:schemeClr val="accent1"/>
                </a:solidFill>
              </a:rPr>
              <a:t>hen the socket packet pocket has an error to report! </a:t>
            </a: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If your cursor finds a menu item followed by a dash, </a:t>
            </a: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sl-SI" sz="2800" b="1" smtClean="0">
                <a:solidFill>
                  <a:schemeClr val="accent1"/>
                </a:solidFill>
              </a:rPr>
              <a:t>a</a:t>
            </a:r>
            <a:r>
              <a:rPr lang="en-US" sz="2800" b="1" smtClean="0">
                <a:solidFill>
                  <a:schemeClr val="accent1"/>
                </a:solidFill>
              </a:rPr>
              <a:t>nd the double-clicking icon puts your window in the trash, </a:t>
            </a:r>
            <a:r>
              <a:rPr lang="sl-SI" sz="2800" b="1" smtClean="0">
                <a:solidFill>
                  <a:schemeClr val="accent1"/>
                </a:solidFill>
              </a:rPr>
              <a:t>a</a:t>
            </a:r>
            <a:r>
              <a:rPr lang="en-US" sz="2800" b="1" smtClean="0">
                <a:solidFill>
                  <a:schemeClr val="accent1"/>
                </a:solidFill>
              </a:rPr>
              <a:t>nd your data is corrupted 'cause the index doesn't hash, </a:t>
            </a:r>
            <a:r>
              <a:rPr lang="sl-SI" sz="2800" b="1" smtClean="0">
                <a:solidFill>
                  <a:schemeClr val="accent1"/>
                </a:solidFill>
              </a:rPr>
              <a:t>t</a:t>
            </a:r>
            <a:r>
              <a:rPr lang="en-US" sz="2800" b="1" smtClean="0">
                <a:solidFill>
                  <a:schemeClr val="accent1"/>
                </a:solidFill>
              </a:rPr>
              <a:t>hen your situation's hopeless, and your system's gonna crash!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/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/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/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/>
            </a:r>
            <a:br>
              <a:rPr lang="en-US" sz="2800" b="1" smtClean="0">
                <a:solidFill>
                  <a:schemeClr val="accent1"/>
                </a:solidFill>
              </a:rPr>
            </a:br>
            <a:endParaRPr lang="en-GB" sz="2800" b="1" smtClean="0">
              <a:solidFill>
                <a:schemeClr val="accent1"/>
              </a:solidFill>
            </a:endParaRPr>
          </a:p>
        </p:txBody>
      </p:sp>
      <p:sp>
        <p:nvSpPr>
          <p:cNvPr id="4" name="PoljeZBesedilom 3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http://www.ahajokes.com/com047.html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http://blog.pint.com/wp-content/uploads/1600x1200.jpg</a:t>
            </a: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19051" y="1124744"/>
            <a:ext cx="6905898" cy="5179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What is ecphrastic poetry?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Ecphrastic</a:t>
            </a:r>
            <a:r>
              <a:rPr lang="en-GB" dirty="0" smtClean="0"/>
              <a:t> poetry is the conversation between two pieces of art.  The writer interprets a work of visual art and then creates a narrative in verse form that represents his or her reaction to that painting, photograph, sculpture or other artistic creation.</a:t>
            </a:r>
          </a:p>
          <a:p>
            <a:pPr marL="0" indent="0" algn="r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sz="1900" dirty="0" smtClean="0"/>
              <a:t>http://www.firkinfiction.com/11.html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Computer programmers and their accountability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C</a:t>
            </a:r>
            <a:r>
              <a:rPr lang="en-GB" b="1" smtClean="0"/>
              <a:t>inquain poem</a:t>
            </a:r>
          </a:p>
        </p:txBody>
      </p:sp>
      <p:sp>
        <p:nvSpPr>
          <p:cNvPr id="22531" name="Ograda vsebine 7"/>
          <p:cNvSpPr>
            <a:spLocks noGrp="1"/>
          </p:cNvSpPr>
          <p:nvPr>
            <p:ph idx="1"/>
          </p:nvPr>
        </p:nvSpPr>
        <p:spPr>
          <a:xfrm>
            <a:off x="107950" y="1600200"/>
            <a:ext cx="8928100" cy="4525963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</a:pPr>
            <a:endParaRPr lang="sl-SI" sz="3500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Garbage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in, garbage out,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computer programmers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patiently explain - that means "Don't </a:t>
            </a:r>
          </a:p>
          <a:p>
            <a:pPr marL="0" indent="0" algn="ctr" eaLnBrk="1" hangingPunct="1">
              <a:buFont typeface="Arial" charset="0"/>
              <a:buNone/>
            </a:pPr>
            <a:r>
              <a:rPr lang="en-US" sz="3500" b="1" i="1" smtClean="0">
                <a:solidFill>
                  <a:schemeClr val="accent1"/>
                </a:solidFill>
              </a:rPr>
              <a:t>blame us."</a:t>
            </a:r>
            <a:endParaRPr lang="sl-SI" sz="3500" b="1" i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1258888" y="6580188"/>
            <a:ext cx="789305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http://www.criticalpoet.net/forum/viewtopic.php?t=231&amp;postdays=0&amp;postorder=asc&amp;start=40&amp;sid=07f997fdfef8e4f8008e286925aabc45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507413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dirty="0" smtClean="0"/>
              <a:t>What concept does this musical composition evoke?</a:t>
            </a:r>
            <a:endParaRPr lang="en-GB" b="1" dirty="0"/>
          </a:p>
        </p:txBody>
      </p:sp>
      <p:sp>
        <p:nvSpPr>
          <p:cNvPr id="23555" name="Ograda vsebine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eaLnBrk="1" hangingPunct="1">
              <a:buFont typeface="Arial" charset="0"/>
              <a:buNone/>
            </a:pPr>
            <a:endParaRPr lang="en-GB" b="1" smtClean="0"/>
          </a:p>
          <a:p>
            <a:pPr marL="0" indent="0" algn="ctr" eaLnBrk="1" hangingPunct="1">
              <a:buFont typeface="Arial" charset="0"/>
              <a:buNone/>
            </a:pPr>
            <a:r>
              <a:rPr lang="sl-SI" b="1" i="1" smtClean="0"/>
              <a:t>Uptown Girl </a:t>
            </a:r>
            <a:r>
              <a:rPr lang="en-GB" b="1" smtClean="0"/>
              <a:t>by the B</a:t>
            </a:r>
            <a:r>
              <a:rPr lang="sl-SI" b="1" smtClean="0"/>
              <a:t>illy Joel</a:t>
            </a:r>
            <a:r>
              <a:rPr lang="en-GB" b="1" smtClean="0"/>
              <a:t>.</a:t>
            </a:r>
          </a:p>
        </p:txBody>
      </p:sp>
      <p:sp>
        <p:nvSpPr>
          <p:cNvPr id="6" name="Interaktivni gumb: Zvok 5">
            <a:hlinkClick r:id="rId2" highlightClick="1"/>
          </p:cNvPr>
          <p:cNvSpPr/>
          <p:nvPr/>
        </p:nvSpPr>
        <p:spPr>
          <a:xfrm>
            <a:off x="1763713" y="4508500"/>
            <a:ext cx="1295400" cy="1081088"/>
          </a:xfrm>
          <a:prstGeom prst="actionButtonSound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sl-SI" sz="2400" b="1" dirty="0">
              <a:solidFill>
                <a:schemeClr val="tx1"/>
              </a:solidFill>
            </a:endParaRPr>
          </a:p>
        </p:txBody>
      </p:sp>
      <p:pic>
        <p:nvPicPr>
          <p:cNvPr id="23557" name="Picture 3" descr="C:\Users\btweedie\AppData\Local\Microsoft\Windows\Temporary Internet Files\Content.IE5\9MDXESI1\MC900434411[1].wm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76825" y="2133600"/>
            <a:ext cx="3390900" cy="3816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Naslov 1"/>
          <p:cNvSpPr>
            <a:spLocks noGrp="1"/>
          </p:cNvSpPr>
          <p:nvPr>
            <p:ph type="title"/>
          </p:nvPr>
        </p:nvSpPr>
        <p:spPr>
          <a:xfrm>
            <a:off x="468313" y="2852738"/>
            <a:ext cx="8229600" cy="1143000"/>
          </a:xfrm>
        </p:spPr>
        <p:txBody>
          <a:bodyPr/>
          <a:lstStyle/>
          <a:p>
            <a:pPr eaLnBrk="1" hangingPunct="1"/>
            <a:r>
              <a:rPr lang="sl-SI" b="1" smtClean="0"/>
              <a:t>The Web (URLs)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</a:t>
            </a:r>
            <a:endParaRPr lang="en-GB" b="1" smtClean="0"/>
          </a:p>
        </p:txBody>
      </p:sp>
      <p:sp>
        <p:nvSpPr>
          <p:cNvPr id="2560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Uptown URL</a:t>
            </a:r>
            <a:r>
              <a:rPr lang="sl-SI" sz="2800" b="1" smtClean="0">
                <a:solidFill>
                  <a:schemeClr val="accent1"/>
                </a:solidFill>
              </a:rPr>
              <a:t>, y</a:t>
            </a:r>
            <a:r>
              <a:rPr lang="en-US" sz="2800" b="1" smtClean="0">
                <a:solidFill>
                  <a:schemeClr val="accent1"/>
                </a:solidFill>
              </a:rPr>
              <a:t>ou've been living in your virtual world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>I'll bet you've never had an inline .FLI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>I bet your webmaster never told you why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>I'm gonna try for an ... Uptown URL </a:t>
            </a:r>
            <a:endParaRPr lang="sl-SI" sz="28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endParaRPr lang="sl-SI" sz="2800" b="1" smtClean="0">
              <a:solidFill>
                <a:schemeClr val="accent1"/>
              </a:solidFill>
            </a:endParaRPr>
          </a:p>
          <a:p>
            <a:pPr marL="0" indent="0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It's even readable by the outside world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>As long as it can handle all the spam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>But now you're lookin' for a Photoshop man</a:t>
            </a:r>
            <a:br>
              <a:rPr lang="en-US" sz="2800" b="1" smtClean="0">
                <a:solidFill>
                  <a:schemeClr val="accent1"/>
                </a:solidFill>
              </a:rPr>
            </a:br>
            <a:r>
              <a:rPr lang="en-US" sz="2800" b="1" smtClean="0">
                <a:solidFill>
                  <a:schemeClr val="accent1"/>
                </a:solidFill>
              </a:rPr>
              <a:t>That's what I am! </a:t>
            </a: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http://www.poppyfields.net/filks/00240.html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</a:t>
            </a:r>
            <a:r>
              <a:rPr lang="sl-SI" b="1" smtClean="0"/>
              <a:t>re-worked song lyric</a:t>
            </a:r>
            <a:endParaRPr lang="en-GB" b="1" smtClean="0"/>
          </a:p>
        </p:txBody>
      </p:sp>
      <p:sp>
        <p:nvSpPr>
          <p:cNvPr id="26627" name="Ograda vsebine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6988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And when you notice the load, its uptime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And then you'll reboot, and see that your mine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You'll see that's its not so tough to serve out files all linked from... </a:t>
            </a:r>
            <a:endParaRPr lang="sl-SI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an Uptown URL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You know, it'll be linked to all over the world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We'll even code in all your fancy toys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Even including interactive voice</a:t>
            </a:r>
          </a:p>
          <a:p>
            <a:pPr marL="0" indent="0" eaLnBrk="1" hangingPunct="1">
              <a:buFont typeface="Arial" charset="0"/>
              <a:buNone/>
            </a:pPr>
            <a:r>
              <a:rPr lang="en-US" sz="2800" b="1" smtClean="0">
                <a:solidFill>
                  <a:schemeClr val="accent1"/>
                </a:solidFill>
              </a:rPr>
              <a:t>They'll have a choice! </a:t>
            </a:r>
          </a:p>
          <a:p>
            <a:pPr marL="0" indent="0" eaLnBrk="1" hangingPunct="1">
              <a:buFont typeface="Arial" charset="0"/>
              <a:buNone/>
            </a:pPr>
            <a:endParaRPr lang="en-US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US" sz="2800" b="1" smtClean="0">
              <a:solidFill>
                <a:schemeClr val="accent1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endParaRPr lang="en-GB" sz="2800" b="1" smtClean="0">
              <a:solidFill>
                <a:schemeClr val="accent1"/>
              </a:solidFill>
            </a:endParaRPr>
          </a:p>
        </p:txBody>
      </p:sp>
      <p:sp>
        <p:nvSpPr>
          <p:cNvPr id="5" name="PoljeZBesedilom 4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http://www.poppyfields.net/filks/00240.html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Activity</a:t>
            </a: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dirty="0" smtClean="0"/>
              <a:t>Using the given stimulus material, create the following types of poetry: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Free verse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Acrostic 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err="1" smtClean="0"/>
              <a:t>Cinquain</a:t>
            </a:r>
            <a:endParaRPr lang="en-GB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Haiku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Limerick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1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http://images.fineartamerica.com/images-medium/information-super-highway-angelo-ingargiola.jpg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6036" y="1242656"/>
            <a:ext cx="6971928" cy="51417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2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http://about-a-fish.com/wp-content/uploads/2010/03/the-matrix.jpg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187624" y="1196752"/>
            <a:ext cx="6768752" cy="51350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3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http://www.instructables.com/files/deriv/FVH/GPOB/F3KLNV83/FVHGPOBF3KLNV83.MEDIUM.jpg</a:t>
            </a: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86036" y="1228742"/>
            <a:ext cx="6971928" cy="52289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Ecphrastic poetry and computing</a:t>
            </a:r>
            <a:endParaRPr lang="en-GB" b="1" smtClean="0"/>
          </a:p>
        </p:txBody>
      </p:sp>
      <p:sp>
        <p:nvSpPr>
          <p:cNvPr id="4099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GB" smtClean="0"/>
              <a:t>How do you write a </a:t>
            </a:r>
            <a:r>
              <a:rPr lang="sl-SI" smtClean="0"/>
              <a:t>computing</a:t>
            </a:r>
            <a:r>
              <a:rPr lang="en-GB" smtClean="0"/>
              <a:t>-related poem in an ecphrastic manner?</a:t>
            </a:r>
          </a:p>
          <a:p>
            <a:pPr eaLnBrk="1" hangingPunct="1"/>
            <a:r>
              <a:rPr lang="en-GB" smtClean="0"/>
              <a:t>Complete the following steps: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View a stimulus image and identify a computing-related concept it evokes.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If required, write down the concept, definition, law, formula etc.</a:t>
            </a:r>
          </a:p>
          <a:p>
            <a:pPr marL="971550" lvl="1" indent="-514350" eaLnBrk="1" hangingPunct="1">
              <a:buFont typeface="Calibri" pitchFamily="34" charset="0"/>
              <a:buAutoNum type="arabicPeriod"/>
            </a:pPr>
            <a:r>
              <a:rPr lang="en-GB" smtClean="0"/>
              <a:t>Identify a suitable poetry type and write the poem.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4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http://theplayfulpixies.blogspot.com/2010_04_01_archive.html</a:t>
            </a: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95636" y="1244744"/>
            <a:ext cx="6552728" cy="49711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b="1" smtClean="0"/>
              <a:t>STIMULUS IMAGE 5</a:t>
            </a:r>
          </a:p>
        </p:txBody>
      </p:sp>
      <p:sp>
        <p:nvSpPr>
          <p:cNvPr id="6" name="Pravokotnik 5"/>
          <p:cNvSpPr/>
          <p:nvPr/>
        </p:nvSpPr>
        <p:spPr>
          <a:xfrm>
            <a:off x="2871788" y="6524625"/>
            <a:ext cx="6156325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http://media.techeblog.com/images/stopmotion.jpg</a:t>
            </a: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56395" y="1159616"/>
            <a:ext cx="5831210" cy="5382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5" name="PoljeZBesedilom 4"/>
          <p:cNvSpPr txBox="1"/>
          <p:nvPr/>
        </p:nvSpPr>
        <p:spPr>
          <a:xfrm>
            <a:off x="179388" y="6381750"/>
            <a:ext cx="8713787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http://www.chinaoilpaintinggallery.com/oilpainting/Giovanni-Domenico-Tiepolo/The-Procession-of-the-Trojan-Horse-in-Troy.jpg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57348" y="1205555"/>
            <a:ext cx="8229304" cy="48245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Naslov 1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4679950"/>
          </a:xfrm>
        </p:spPr>
        <p:txBody>
          <a:bodyPr/>
          <a:lstStyle/>
          <a:p>
            <a:pPr eaLnBrk="1" hangingPunct="1"/>
            <a:r>
              <a:rPr lang="sl-SI" b="1" smtClean="0"/>
              <a:t>Trojan Horse</a:t>
            </a:r>
            <a:br>
              <a:rPr lang="sl-SI" b="1" smtClean="0"/>
            </a:br>
            <a:r>
              <a:rPr lang="sl-SI" b="1" smtClean="0"/>
              <a:t>|</a:t>
            </a:r>
            <a:br>
              <a:rPr lang="sl-SI" b="1" smtClean="0"/>
            </a:br>
            <a:r>
              <a:rPr lang="sl-SI" b="1" smtClean="0"/>
              <a:t>˅ </a:t>
            </a:r>
            <a:br>
              <a:rPr lang="sl-SI" b="1" smtClean="0"/>
            </a:br>
            <a:r>
              <a:rPr lang="sl-SI" b="1" smtClean="0"/>
              <a:t>Computer Viruses</a:t>
            </a:r>
            <a:br>
              <a:rPr lang="sl-SI" b="1" smtClean="0"/>
            </a:br>
            <a:r>
              <a:rPr lang="sl-SI" b="1" smtClean="0"/>
              <a:t>|</a:t>
            </a:r>
            <a:br>
              <a:rPr lang="sl-SI" b="1" smtClean="0"/>
            </a:br>
            <a:r>
              <a:rPr lang="sl-SI" b="1" smtClean="0"/>
              <a:t>˅</a:t>
            </a:r>
            <a:br>
              <a:rPr lang="sl-SI" b="1" smtClean="0"/>
            </a:br>
            <a:r>
              <a:rPr lang="sl-SI" b="1" smtClean="0"/>
              <a:t>Need to backup computer data</a:t>
            </a:r>
            <a:endParaRPr lang="en-GB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Haiku poem</a:t>
            </a:r>
          </a:p>
        </p:txBody>
      </p:sp>
      <p:sp>
        <p:nvSpPr>
          <p:cNvPr id="7171" name="PoljeZBesedilom 4"/>
          <p:cNvSpPr txBox="1">
            <a:spLocks noChangeArrowheads="1"/>
          </p:cNvSpPr>
          <p:nvPr/>
        </p:nvSpPr>
        <p:spPr bwMode="auto">
          <a:xfrm>
            <a:off x="1476375" y="2276475"/>
            <a:ext cx="62642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Chaos reigns within.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Reflect, repent, and reboot.</a:t>
            </a:r>
          </a:p>
          <a:p>
            <a:pPr algn="ctr" eaLnBrk="1" hangingPunct="1"/>
            <a:r>
              <a:rPr lang="en-US" sz="4000" b="1" i="1">
                <a:solidFill>
                  <a:srgbClr val="0070C0"/>
                </a:solidFill>
                <a:latin typeface="Calibri" pitchFamily="34" charset="0"/>
              </a:rPr>
              <a:t>Order shall return.</a:t>
            </a:r>
          </a:p>
        </p:txBody>
      </p:sp>
      <p:sp>
        <p:nvSpPr>
          <p:cNvPr id="2" name="Pravokotnik 1"/>
          <p:cNvSpPr/>
          <p:nvPr/>
        </p:nvSpPr>
        <p:spPr>
          <a:xfrm>
            <a:off x="6192838" y="6604000"/>
            <a:ext cx="2916237" cy="25400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sl-SI" sz="1050" dirty="0">
                <a:latin typeface="+mn-lt"/>
              </a:rPr>
              <a:t>http://www.jokes2go.com/poems/7881.html?6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b="1" smtClean="0"/>
              <a:t>What concept does this image evoke?</a:t>
            </a:r>
            <a:endParaRPr lang="en-GB" b="1"/>
          </a:p>
        </p:txBody>
      </p:sp>
      <p:sp>
        <p:nvSpPr>
          <p:cNvPr id="6" name="PoljeZBesedilom 5"/>
          <p:cNvSpPr txBox="1"/>
          <p:nvPr/>
        </p:nvSpPr>
        <p:spPr>
          <a:xfrm>
            <a:off x="4427538" y="6580188"/>
            <a:ext cx="4724400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http://www.cartoonstock.com/newscartoons/cartoonists/rro/lowres/rron1023l.jpg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336419" y="1219326"/>
            <a:ext cx="4471163" cy="533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Naslov 1"/>
          <p:cNvSpPr>
            <a:spLocks noGrp="1"/>
          </p:cNvSpPr>
          <p:nvPr>
            <p:ph type="title"/>
          </p:nvPr>
        </p:nvSpPr>
        <p:spPr>
          <a:xfrm>
            <a:off x="468313" y="2492375"/>
            <a:ext cx="8229600" cy="2089150"/>
          </a:xfrm>
        </p:spPr>
        <p:txBody>
          <a:bodyPr/>
          <a:lstStyle/>
          <a:p>
            <a:pPr eaLnBrk="1" hangingPunct="1"/>
            <a:r>
              <a:rPr lang="en-GB" b="1" smtClean="0"/>
              <a:t>The increasing de-socialisation of society through the utilisation of  technology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GB" b="1" smtClean="0"/>
              <a:t>Example Concrete poem</a:t>
            </a:r>
            <a:endParaRPr lang="en-GB" smtClean="0"/>
          </a:p>
        </p:txBody>
      </p:sp>
      <p:sp>
        <p:nvSpPr>
          <p:cNvPr id="10243" name="Ograda vsebine 5"/>
          <p:cNvSpPr>
            <a:spLocks noGrp="1"/>
          </p:cNvSpPr>
          <p:nvPr>
            <p:ph idx="4294967295"/>
          </p:nvPr>
        </p:nvSpPr>
        <p:spPr>
          <a:xfrm>
            <a:off x="468313" y="333375"/>
            <a:ext cx="8459787" cy="6296025"/>
          </a:xfrm>
        </p:spPr>
        <p:txBody>
          <a:bodyPr/>
          <a:lstStyle/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</a:t>
            </a:r>
          </a:p>
          <a:p>
            <a:pPr marL="0" indent="0" eaLnBrk="1" hangingPunct="1">
              <a:buFont typeface="Arial" charset="0"/>
              <a:buNone/>
            </a:pPr>
            <a:endParaRPr lang="en-GB" sz="1800" smtClean="0">
              <a:solidFill>
                <a:srgbClr val="FF0000"/>
              </a:solidFill>
            </a:endParaRPr>
          </a:p>
          <a:p>
            <a:pPr marL="0" indent="0" eaLnBrk="1" hangingPunct="1">
              <a:buFont typeface="Arial" charset="0"/>
              <a:buNone/>
            </a:pPr>
            <a:r>
              <a:rPr lang="en-GB" sz="1800" smtClean="0">
                <a:solidFill>
                  <a:srgbClr val="FF0000"/>
                </a:solidFill>
              </a:rPr>
              <a:t>                                               </a:t>
            </a:r>
          </a:p>
        </p:txBody>
      </p:sp>
      <p:sp>
        <p:nvSpPr>
          <p:cNvPr id="4" name="PoljeZBesedilom 3"/>
          <p:cNvSpPr txBox="1"/>
          <p:nvPr/>
        </p:nvSpPr>
        <p:spPr>
          <a:xfrm>
            <a:off x="2627313" y="6580188"/>
            <a:ext cx="6524625" cy="254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sl-SI" sz="1050" dirty="0">
                <a:latin typeface="+mn-lt"/>
              </a:rPr>
              <a:t>http://bolee.files.wordpress.com/2009/02/ipod-concrete-poem.jpg%253Fw%253D329%2526h%253D354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88080" y="1268759"/>
            <a:ext cx="4767841" cy="51175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</a:spPr>
      <a:bodyPr lIns="36000" tIns="36000" rIns="36000" bIns="36000" rtlCol="0" anchor="ctr"/>
      <a:lstStyle>
        <a:defPPr algn="ctr">
          <a:defRPr sz="24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1619</TotalTime>
  <Words>586</Words>
  <Application>Microsoft Office PowerPoint</Application>
  <PresentationFormat>Diaprojekcija na zaslonu (4:3)</PresentationFormat>
  <Paragraphs>110</Paragraphs>
  <Slides>31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31</vt:i4>
      </vt:variant>
    </vt:vector>
  </HeadingPairs>
  <TitlesOfParts>
    <vt:vector size="32" baseType="lpstr">
      <vt:lpstr>Officeova tema</vt:lpstr>
      <vt:lpstr>Ecphrastic poetry &amp; the development of professional literacy in computing</vt:lpstr>
      <vt:lpstr>What is ecphrastic poetry?</vt:lpstr>
      <vt:lpstr>Ecphrastic poetry and computing</vt:lpstr>
      <vt:lpstr>What concept does this image evoke?</vt:lpstr>
      <vt:lpstr>Trojan Horse | ˅  Computer Viruses | ˅ Need to backup computer data</vt:lpstr>
      <vt:lpstr>Example Haiku poem</vt:lpstr>
      <vt:lpstr>What concept does this image evoke?</vt:lpstr>
      <vt:lpstr>The increasing de-socialisation of society through the utilisation of  technology</vt:lpstr>
      <vt:lpstr>Example Concrete poem</vt:lpstr>
      <vt:lpstr>What concept does this image evoke?</vt:lpstr>
      <vt:lpstr>Computer CHIPs</vt:lpstr>
      <vt:lpstr>Example Acrostic poem</vt:lpstr>
      <vt:lpstr>What concept does this image evoke?</vt:lpstr>
      <vt:lpstr>Computer technology is resource-intensive (power, ink etc.)</vt:lpstr>
      <vt:lpstr>Example Limerick poem</vt:lpstr>
      <vt:lpstr>What concept does this image evoke?</vt:lpstr>
      <vt:lpstr>Computer Helpdesk Support</vt:lpstr>
      <vt:lpstr>Example Free Verse poem</vt:lpstr>
      <vt:lpstr>What concept does this image evoke?</vt:lpstr>
      <vt:lpstr>Computer programmers and their accountability</vt:lpstr>
      <vt:lpstr>Example Cinquain poem</vt:lpstr>
      <vt:lpstr>What concept does this musical composition evoke?</vt:lpstr>
      <vt:lpstr>The Web (URLs)</vt:lpstr>
      <vt:lpstr>Example re-worked song lyric</vt:lpstr>
      <vt:lpstr>Example re-worked song lyric</vt:lpstr>
      <vt:lpstr>Activity</vt:lpstr>
      <vt:lpstr>STIMULUS IMAGE 1</vt:lpstr>
      <vt:lpstr>STIMULUS IMAGE 2</vt:lpstr>
      <vt:lpstr>STIMULUS IMAGE 3</vt:lpstr>
      <vt:lpstr>STIMULUS IMAGE 4</vt:lpstr>
      <vt:lpstr>STIMULUS IMAGE 5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Ecphrastic poetry &amp; professional literacy development</dc:title>
  <dc:creator>Benjamin Tweedie</dc:creator>
  <cp:lastModifiedBy>benito</cp:lastModifiedBy>
  <cp:revision>163</cp:revision>
  <dcterms:created xsi:type="dcterms:W3CDTF">2011-11-08T07:50:04Z</dcterms:created>
  <dcterms:modified xsi:type="dcterms:W3CDTF">2011-11-21T19:45:50Z</dcterms:modified>
</cp:coreProperties>
</file>